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embeddedFontLst>
    <p:embeddedFont>
      <p:font typeface="Robot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229A166-7549-46C9-938B-12036D1ED0E9}">
  <a:tblStyle styleId="{4229A166-7549-46C9-938B-12036D1ED0E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20" Type="http://schemas.openxmlformats.org/officeDocument/2006/relationships/slide" Target="slides/slide14.xml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Roboto-regular.fntdata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6761fd79aa_0_1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6761fd79aa_0_1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6761fd79aa_0_1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6761fd79aa_0_1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6761fd79aa_0_1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6761fd79aa_0_1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6761fd79aa_0_1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6761fd79aa_0_1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b835524970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b835524970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6761fd79aa_0_1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6761fd79aa_0_1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6761fd79aa_0_1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6761fd79aa_0_1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6761fd79aa_0_1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6761fd79aa_0_1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6761fd79aa_0_1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6761fd79aa_0_1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6761fd79aa_0_1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6761fd79aa_0_1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6761fd79aa_0_1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6761fd79aa_0_1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68dc13f26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68dc13f26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6761fd79aa_0_1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6761fd79aa_0_1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f1aa4194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f1aa4194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f1aa41940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f1aa41940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6761fd79aa_0_1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6761fd79aa_0_1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6761fd79aa_0_1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6761fd79aa_0_1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6761fd79aa_0_1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6761fd79aa_0_1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6761fd79aa_0_1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6761fd79aa_0_1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6761fd79aa_0_1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6761fd79aa_0_1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68c1469ba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68c1469ba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68dc13f26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68dc13f26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6761fd79aa_0_1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6761fd79aa_0_1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6761fd79aa_0_1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6761fd79aa_0_1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6761fd79aa_0_1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6761fd79aa_0_1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68ebe604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68ebe604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68ebe6047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68ebe6047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678255f4b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678255f4b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6761fd79aa_0_1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6761fd79aa_0_1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761fd79aa_0_1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6761fd79aa_0_1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6761fd79aa_0_1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6761fd79aa_0_1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30.png"/><Relationship Id="rId5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miro.com/app/dashboard/" TargetMode="External"/><Relationship Id="rId4" Type="http://schemas.openxmlformats.org/officeDocument/2006/relationships/hyperlink" Target="https://www.urbancompany.com/" TargetMode="External"/><Relationship Id="rId5" Type="http://schemas.openxmlformats.org/officeDocument/2006/relationships/hyperlink" Target="https://www.taskrabbit.com/" TargetMode="External"/><Relationship Id="rId6" Type="http://schemas.openxmlformats.org/officeDocument/2006/relationships/hyperlink" Target="https://www.thumbtack.com/" TargetMode="External"/><Relationship Id="rId7" Type="http://schemas.openxmlformats.org/officeDocument/2006/relationships/hyperlink" Target="https://www.bacancytechnology.com/blog/best-frontend-framework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696000" y="184400"/>
            <a:ext cx="77520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80">
                <a:latin typeface="Calibri"/>
                <a:ea typeface="Calibri"/>
                <a:cs typeface="Calibri"/>
                <a:sym typeface="Calibri"/>
              </a:rPr>
              <a:t>Advanced Software Engineering - Iteration 1</a:t>
            </a:r>
            <a:endParaRPr sz="328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6257225" y="2571738"/>
            <a:ext cx="23739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Name: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Phoenix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3"/>
          <p:cNvSpPr txBox="1"/>
          <p:nvPr>
            <p:ph idx="4294967295" type="subTitle"/>
          </p:nvPr>
        </p:nvSpPr>
        <p:spPr>
          <a:xfrm>
            <a:off x="60425" y="2845075"/>
            <a:ext cx="6196800" cy="21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Members: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Divya Podila (Team Leader)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Srinivas Makkena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Venkata Sai Prakash Boddu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1087350" y="1313638"/>
            <a:ext cx="6969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Title: QuickLocalFix Repair Services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200" y="2196850"/>
            <a:ext cx="1905600" cy="98697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245250" y="299225"/>
            <a:ext cx="27483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Similar Systems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2"/>
          <p:cNvSpPr txBox="1"/>
          <p:nvPr>
            <p:ph idx="1" type="body"/>
          </p:nvPr>
        </p:nvSpPr>
        <p:spPr>
          <a:xfrm>
            <a:off x="245250" y="953000"/>
            <a:ext cx="3701100" cy="33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2. T</a:t>
            </a: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askrabbit: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Clr>
                <a:srgbClr val="050505"/>
              </a:buClr>
              <a:buSzPts val="1900"/>
              <a:buFont typeface="Calibri"/>
              <a:buChar char="●"/>
            </a:pPr>
            <a:r>
              <a:rPr lang="en" sz="1900">
                <a:solidFill>
                  <a:srgbClr val="050505"/>
                </a:solidFill>
                <a:latin typeface="Calibri"/>
                <a:ea typeface="Calibri"/>
                <a:cs typeface="Calibri"/>
                <a:sym typeface="Calibri"/>
              </a:rPr>
              <a:t>Connects with local professionals to help with various tasks, including cleaning, handyman services, moving, and more.</a:t>
            </a:r>
            <a:endParaRPr sz="1900">
              <a:solidFill>
                <a:srgbClr val="05050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22"/>
          <p:cNvPicPr preferRelativeResize="0"/>
          <p:nvPr/>
        </p:nvPicPr>
        <p:blipFill rotWithShape="1">
          <a:blip r:embed="rId3">
            <a:alphaModFix/>
          </a:blip>
          <a:srcRect b="5777" l="0" r="0" t="9634"/>
          <a:stretch/>
        </p:blipFill>
        <p:spPr>
          <a:xfrm>
            <a:off x="4078825" y="1063725"/>
            <a:ext cx="4939699" cy="235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title"/>
          </p:nvPr>
        </p:nvSpPr>
        <p:spPr>
          <a:xfrm>
            <a:off x="319550" y="119075"/>
            <a:ext cx="29919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00">
                <a:latin typeface="Calibri"/>
                <a:ea typeface="Calibri"/>
                <a:cs typeface="Calibri"/>
                <a:sym typeface="Calibri"/>
              </a:rPr>
              <a:t>Task Rabbit (Contd..)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50" y="823862"/>
            <a:ext cx="2908000" cy="169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775" y="2639775"/>
            <a:ext cx="4040299" cy="21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3"/>
          <p:cNvPicPr preferRelativeResize="0"/>
          <p:nvPr/>
        </p:nvPicPr>
        <p:blipFill rotWithShape="1">
          <a:blip r:embed="rId5">
            <a:alphaModFix/>
          </a:blip>
          <a:srcRect b="12646" l="25176" r="23630" t="14878"/>
          <a:stretch/>
        </p:blipFill>
        <p:spPr>
          <a:xfrm>
            <a:off x="3246125" y="527475"/>
            <a:ext cx="2498026" cy="19892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"/>
          <p:cNvSpPr txBox="1"/>
          <p:nvPr/>
        </p:nvSpPr>
        <p:spPr>
          <a:xfrm>
            <a:off x="5667650" y="700775"/>
            <a:ext cx="3082500" cy="27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libri"/>
              <a:buChar char="●"/>
            </a:pPr>
            <a:r>
              <a:rPr lang="en" sz="19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Enter your Location.</a:t>
            </a:r>
            <a:endParaRPr sz="19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libri"/>
              <a:buChar char="●"/>
            </a:pPr>
            <a:r>
              <a:rPr lang="en" sz="19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Choose the </a:t>
            </a:r>
            <a:r>
              <a:rPr lang="en" sz="19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preferred</a:t>
            </a:r>
            <a:r>
              <a:rPr lang="en" sz="19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Date and time.</a:t>
            </a:r>
            <a:endParaRPr sz="19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libri"/>
              <a:buChar char="●"/>
            </a:pPr>
            <a:r>
              <a:rPr lang="en" sz="19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Select a Professional according to your Price preference.</a:t>
            </a:r>
            <a:endParaRPr sz="19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/>
          <p:nvPr>
            <p:ph type="title"/>
          </p:nvPr>
        </p:nvSpPr>
        <p:spPr>
          <a:xfrm>
            <a:off x="145575" y="166350"/>
            <a:ext cx="5107200" cy="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Services are not widely available: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525" y="1204700"/>
            <a:ext cx="3822490" cy="238114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24"/>
          <p:cNvSpPr txBox="1"/>
          <p:nvPr/>
        </p:nvSpPr>
        <p:spPr>
          <a:xfrm>
            <a:off x="4888925" y="764100"/>
            <a:ext cx="4120200" cy="29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Calibri"/>
              <a:buChar char="●"/>
            </a:pP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Professionals establish their presence in areas where there is sufficient demand for their services.</a:t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Calibri"/>
              <a:buChar char="●"/>
            </a:pP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Some areas are geographically remote or inaccessible so services are not provided.</a:t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Calibri"/>
              <a:buChar char="●"/>
            </a:pP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Service Providers like these prioritize areas with higher growth potential or strategic importance, while excluding others.</a:t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/>
          <p:nvPr>
            <p:ph type="title"/>
          </p:nvPr>
        </p:nvSpPr>
        <p:spPr>
          <a:xfrm>
            <a:off x="311700" y="133100"/>
            <a:ext cx="30030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Similar Systems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5"/>
          <p:cNvSpPr txBox="1"/>
          <p:nvPr>
            <p:ph idx="1" type="body"/>
          </p:nvPr>
        </p:nvSpPr>
        <p:spPr>
          <a:xfrm>
            <a:off x="208975" y="799300"/>
            <a:ext cx="3297300" cy="39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Thumbtack</a:t>
            </a:r>
            <a:r>
              <a:rPr b="1"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Clr>
                <a:srgbClr val="050505"/>
              </a:buClr>
              <a:buSzPts val="1900"/>
              <a:buFont typeface="Calibri"/>
              <a:buChar char="●"/>
            </a:pPr>
            <a:r>
              <a:rPr lang="en" sz="1900">
                <a:solidFill>
                  <a:srgbClr val="050505"/>
                </a:solidFill>
                <a:latin typeface="Calibri"/>
                <a:ea typeface="Calibri"/>
                <a:cs typeface="Calibri"/>
                <a:sym typeface="Calibri"/>
              </a:rPr>
              <a:t>Thumbtack is an online platform that connects customers with local professionals for various services, facilitating easy hiring and scheduling. </a:t>
            </a:r>
            <a:endParaRPr sz="1900">
              <a:solidFill>
                <a:srgbClr val="05050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5050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alibri"/>
              <a:buChar char="●"/>
            </a:pPr>
            <a:r>
              <a:t/>
            </a:r>
            <a:endParaRPr sz="1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7" name="Google Shape;187;p25"/>
          <p:cNvPicPr preferRelativeResize="0"/>
          <p:nvPr/>
        </p:nvPicPr>
        <p:blipFill rotWithShape="1">
          <a:blip r:embed="rId3">
            <a:alphaModFix/>
          </a:blip>
          <a:srcRect b="6202" l="0" r="0" t="9523"/>
          <a:stretch/>
        </p:blipFill>
        <p:spPr>
          <a:xfrm>
            <a:off x="3747125" y="1031450"/>
            <a:ext cx="5107800" cy="242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/>
          <p:nvPr>
            <p:ph type="title"/>
          </p:nvPr>
        </p:nvSpPr>
        <p:spPr>
          <a:xfrm>
            <a:off x="311700" y="133100"/>
            <a:ext cx="30030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Similar Systems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6"/>
          <p:cNvSpPr txBox="1"/>
          <p:nvPr>
            <p:ph idx="1" type="body"/>
          </p:nvPr>
        </p:nvSpPr>
        <p:spPr>
          <a:xfrm>
            <a:off x="208975" y="844975"/>
            <a:ext cx="2825700" cy="26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5050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alibri"/>
              <a:buChar char="●"/>
            </a:pPr>
            <a:r>
              <a:t/>
            </a:r>
            <a:endParaRPr sz="1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5" name="Google Shape;195;p26"/>
          <p:cNvPicPr preferRelativeResize="0"/>
          <p:nvPr/>
        </p:nvPicPr>
        <p:blipFill rotWithShape="1">
          <a:blip r:embed="rId3">
            <a:alphaModFix/>
          </a:blip>
          <a:srcRect b="42127" l="10857" r="3855" t="12849"/>
          <a:stretch/>
        </p:blipFill>
        <p:spPr>
          <a:xfrm>
            <a:off x="208975" y="3110850"/>
            <a:ext cx="4950624" cy="146989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6"/>
          <p:cNvSpPr txBox="1"/>
          <p:nvPr/>
        </p:nvSpPr>
        <p:spPr>
          <a:xfrm>
            <a:off x="3407850" y="724650"/>
            <a:ext cx="51069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libri"/>
              <a:buChar char="●"/>
            </a:pPr>
            <a:r>
              <a:rPr lang="en" sz="19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Prices are estimated.</a:t>
            </a:r>
            <a:endParaRPr sz="19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libri"/>
              <a:buChar char="●"/>
            </a:pPr>
            <a:r>
              <a:rPr lang="en" sz="19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Customer needs to request a Quote and the Professionals get back to them within 3-5 hours.</a:t>
            </a:r>
            <a:endParaRPr sz="19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7" name="Google Shape;197;p26"/>
          <p:cNvPicPr preferRelativeResize="0"/>
          <p:nvPr/>
        </p:nvPicPr>
        <p:blipFill rotWithShape="1">
          <a:blip r:embed="rId4">
            <a:alphaModFix/>
          </a:blip>
          <a:srcRect b="3752" l="0" r="0" t="6472"/>
          <a:stretch/>
        </p:blipFill>
        <p:spPr>
          <a:xfrm>
            <a:off x="208975" y="893113"/>
            <a:ext cx="2996025" cy="204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/>
          <p:nvPr>
            <p:ph type="title"/>
          </p:nvPr>
        </p:nvSpPr>
        <p:spPr>
          <a:xfrm>
            <a:off x="253075" y="2195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What we will offer similar to the existing Systems: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7"/>
          <p:cNvSpPr txBox="1"/>
          <p:nvPr>
            <p:ph idx="1" type="body"/>
          </p:nvPr>
        </p:nvSpPr>
        <p:spPr>
          <a:xfrm>
            <a:off x="253075" y="920100"/>
            <a:ext cx="8520600" cy="37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Diverse </a:t>
            </a: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service Categories 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-  Some of the services our website focuses on include the following: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Electronic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Electrical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Plumbing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Appliance repairs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Fence and deck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Roofing and Garage 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HVAC (Heating Ventilation and AC) and many more..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/>
          <p:nvPr>
            <p:ph idx="1" type="body"/>
          </p:nvPr>
        </p:nvSpPr>
        <p:spPr>
          <a:xfrm>
            <a:off x="372475" y="838050"/>
            <a:ext cx="8520600" cy="41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50505"/>
                </a:solidFill>
                <a:latin typeface="Calibri"/>
                <a:ea typeface="Calibri"/>
                <a:cs typeface="Calibri"/>
                <a:sym typeface="Calibri"/>
              </a:rPr>
              <a:t>2. A User-friendly Platform:</a:t>
            </a:r>
            <a:endParaRPr b="1">
              <a:solidFill>
                <a:srgbClr val="05050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5050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50505"/>
                </a:solidFill>
                <a:latin typeface="Calibri"/>
                <a:ea typeface="Calibri"/>
                <a:cs typeface="Calibri"/>
                <a:sym typeface="Calibri"/>
              </a:rPr>
              <a:t>A platform with minimum taps and clicks makes it easy for users to browse services, find professionals, and request assistance.</a:t>
            </a:r>
            <a:endParaRPr b="1">
              <a:solidFill>
                <a:srgbClr val="05050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5050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50505"/>
                </a:solidFill>
                <a:latin typeface="Calibri"/>
                <a:ea typeface="Calibri"/>
                <a:cs typeface="Calibri"/>
                <a:sym typeface="Calibri"/>
              </a:rPr>
              <a:t>3. Professional Profiles: </a:t>
            </a:r>
            <a:endParaRPr b="1">
              <a:solidFill>
                <a:srgbClr val="05050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50505"/>
                </a:solidFill>
                <a:latin typeface="Calibri"/>
                <a:ea typeface="Calibri"/>
                <a:cs typeface="Calibri"/>
                <a:sym typeface="Calibri"/>
              </a:rPr>
              <a:t>Maintaining detailed profiles of the professionals showcasing their expertise, experience, certifications, and customer reviews.</a:t>
            </a:r>
            <a:endParaRPr>
              <a:solidFill>
                <a:srgbClr val="05050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50505"/>
                </a:solidFill>
                <a:latin typeface="Calibri"/>
                <a:ea typeface="Calibri"/>
                <a:cs typeface="Calibri"/>
                <a:sym typeface="Calibri"/>
              </a:rPr>
              <a:t>4. Booking and Scheduling:</a:t>
            </a:r>
            <a:endParaRPr b="1">
              <a:solidFill>
                <a:srgbClr val="05050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50505"/>
                </a:solidFill>
                <a:latin typeface="Calibri"/>
                <a:ea typeface="Calibri"/>
                <a:cs typeface="Calibri"/>
                <a:sym typeface="Calibri"/>
              </a:rPr>
              <a:t>Provide a convenient booking and scheduling system, allowing </a:t>
            </a:r>
            <a:endParaRPr>
              <a:solidFill>
                <a:srgbClr val="05050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50505"/>
                </a:solidFill>
                <a:latin typeface="Calibri"/>
                <a:ea typeface="Calibri"/>
                <a:cs typeface="Calibri"/>
                <a:sym typeface="Calibri"/>
              </a:rPr>
              <a:t>users to set appointments, specify service requirements, and </a:t>
            </a:r>
            <a:endParaRPr>
              <a:solidFill>
                <a:srgbClr val="05050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50505"/>
                </a:solidFill>
                <a:latin typeface="Calibri"/>
                <a:ea typeface="Calibri"/>
                <a:cs typeface="Calibri"/>
                <a:sym typeface="Calibri"/>
              </a:rPr>
              <a:t>receive confirmations.</a:t>
            </a:r>
            <a:endParaRPr>
              <a:solidFill>
                <a:srgbClr val="05050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28"/>
          <p:cNvSpPr txBox="1"/>
          <p:nvPr>
            <p:ph type="title"/>
          </p:nvPr>
        </p:nvSpPr>
        <p:spPr>
          <a:xfrm>
            <a:off x="311700" y="181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What we will offer similar to the existing Systems: (Contd.)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idx="1" type="body"/>
          </p:nvPr>
        </p:nvSpPr>
        <p:spPr>
          <a:xfrm>
            <a:off x="261050" y="654850"/>
            <a:ext cx="8520600" cy="40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5. Customer Support:</a:t>
            </a:r>
            <a:endParaRPr b="1" sz="1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Offer responsive customer support to address user inquiries, concerns, and feedback promptly.</a:t>
            </a:r>
            <a:endParaRPr sz="1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6. Localized Approach:</a:t>
            </a:r>
            <a:endParaRPr b="1" sz="1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Customized platform that caters to local markets, as home service needs can vary based on geographic locations.</a:t>
            </a:r>
            <a:endParaRPr sz="1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217" name="Google Shape;217;p2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" name="Google Shape;218;p29"/>
          <p:cNvSpPr txBox="1"/>
          <p:nvPr>
            <p:ph type="title"/>
          </p:nvPr>
        </p:nvSpPr>
        <p:spPr>
          <a:xfrm>
            <a:off x="311700" y="181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What we will offer similar to the existing Systems: (Contd.)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/>
          <p:nvPr>
            <p:ph type="title"/>
          </p:nvPr>
        </p:nvSpPr>
        <p:spPr>
          <a:xfrm>
            <a:off x="311700" y="1501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Novel / Unique Features of our System: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30"/>
          <p:cNvSpPr txBox="1"/>
          <p:nvPr>
            <p:ph idx="1" type="body"/>
          </p:nvPr>
        </p:nvSpPr>
        <p:spPr>
          <a:xfrm>
            <a:off x="197950" y="783375"/>
            <a:ext cx="8520600" cy="38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Proactive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Inspection Before Servicing: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Inspection before repairs ensures a thorough understanding of the issue.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Allows for prompt ordering of required parts, streamlining the repair process.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Part Ordering Feature on the website: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 dedicated section for customers to place orders for required parts directly on the platform.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Price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 Transparency: 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Providing visibility into the status of ordered parts ensures 				customers are well-informed throughout the repair process.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/>
          <p:nvPr>
            <p:ph type="title"/>
          </p:nvPr>
        </p:nvSpPr>
        <p:spPr>
          <a:xfrm>
            <a:off x="189575" y="3033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What we Aim to Achieve with our Novel Features: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2" name="Google Shape;232;p31"/>
          <p:cNvSpPr txBox="1"/>
          <p:nvPr/>
        </p:nvSpPr>
        <p:spPr>
          <a:xfrm>
            <a:off x="189575" y="1163900"/>
            <a:ext cx="6385500" cy="3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50505"/>
                </a:solidFill>
                <a:latin typeface="Calibri"/>
                <a:ea typeface="Calibri"/>
                <a:cs typeface="Calibri"/>
                <a:sym typeface="Calibri"/>
              </a:rPr>
              <a:t>Transparency and Trust:</a:t>
            </a:r>
            <a:r>
              <a:rPr lang="en" sz="1900">
                <a:solidFill>
                  <a:srgbClr val="05050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900">
              <a:solidFill>
                <a:srgbClr val="05050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50505"/>
              </a:buClr>
              <a:buSzPts val="1900"/>
              <a:buFont typeface="Calibri"/>
              <a:buChar char="●"/>
            </a:pPr>
            <a:r>
              <a:rPr lang="en" sz="1900">
                <a:solidFill>
                  <a:srgbClr val="050505"/>
                </a:solidFill>
                <a:latin typeface="Calibri"/>
                <a:ea typeface="Calibri"/>
                <a:cs typeface="Calibri"/>
                <a:sym typeface="Calibri"/>
              </a:rPr>
              <a:t>Allowing customers to witness the inspection and part ordering process firsthand enhances transparency and builds trust. </a:t>
            </a:r>
            <a:endParaRPr sz="1900">
              <a:solidFill>
                <a:srgbClr val="05050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50505"/>
                </a:solidFill>
                <a:latin typeface="Calibri"/>
                <a:ea typeface="Calibri"/>
                <a:cs typeface="Calibri"/>
                <a:sym typeface="Calibri"/>
              </a:rPr>
              <a:t>Efficiency:</a:t>
            </a:r>
            <a:r>
              <a:rPr lang="en" sz="1900">
                <a:solidFill>
                  <a:srgbClr val="05050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900">
              <a:solidFill>
                <a:srgbClr val="05050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50505"/>
              </a:buClr>
              <a:buSzPts val="1900"/>
              <a:buFont typeface="Calibri"/>
              <a:buChar char="●"/>
            </a:pPr>
            <a:r>
              <a:rPr lang="en" sz="1900">
                <a:solidFill>
                  <a:srgbClr val="050505"/>
                </a:solidFill>
                <a:latin typeface="Calibri"/>
                <a:ea typeface="Calibri"/>
                <a:cs typeface="Calibri"/>
                <a:sym typeface="Calibri"/>
              </a:rPr>
              <a:t>Ordering the part immediately after inspection can </a:t>
            </a:r>
            <a:r>
              <a:rPr lang="en" sz="1900">
                <a:solidFill>
                  <a:srgbClr val="050505"/>
                </a:solidFill>
                <a:latin typeface="Calibri"/>
                <a:ea typeface="Calibri"/>
                <a:cs typeface="Calibri"/>
                <a:sym typeface="Calibri"/>
              </a:rPr>
              <a:t>expedite the repair process, resulting in </a:t>
            </a:r>
            <a:r>
              <a:rPr lang="en" sz="1900">
                <a:solidFill>
                  <a:srgbClr val="050505"/>
                </a:solidFill>
                <a:latin typeface="Calibri"/>
                <a:ea typeface="Calibri"/>
                <a:cs typeface="Calibri"/>
                <a:sym typeface="Calibri"/>
              </a:rPr>
              <a:t>reduced downtime for the custome</a:t>
            </a:r>
            <a:r>
              <a:rPr lang="en" sz="1900">
                <a:solidFill>
                  <a:srgbClr val="050505"/>
                </a:solidFill>
                <a:latin typeface="Calibri"/>
                <a:ea typeface="Calibri"/>
                <a:cs typeface="Calibri"/>
                <a:sym typeface="Calibri"/>
              </a:rPr>
              <a:t>r. </a:t>
            </a:r>
            <a:endParaRPr sz="1900">
              <a:solidFill>
                <a:srgbClr val="05050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3" name="Google Shape;23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2350" y="2442125"/>
            <a:ext cx="1438075" cy="143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2350" y="1239282"/>
            <a:ext cx="1438075" cy="9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311700" y="2836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System &amp; System Development Platform: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311700" y="116802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System: 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Windows 10 or higher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Frontend: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 HTML, CSS, React JS, Bootstrap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Backend: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 Python (Django)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Database: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 Postgre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UI/UX Designing: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 Miro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Version control: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 Git 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0450" y="992450"/>
            <a:ext cx="4097275" cy="249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 txBox="1"/>
          <p:nvPr>
            <p:ph type="title"/>
          </p:nvPr>
        </p:nvSpPr>
        <p:spPr>
          <a:xfrm>
            <a:off x="311700" y="182525"/>
            <a:ext cx="8148600" cy="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What we Aim to Achieve with our Novel Features: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2"/>
          <p:cNvSpPr txBox="1"/>
          <p:nvPr>
            <p:ph idx="1" type="body"/>
          </p:nvPr>
        </p:nvSpPr>
        <p:spPr>
          <a:xfrm>
            <a:off x="311700" y="813800"/>
            <a:ext cx="6339000" cy="38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50505"/>
                </a:solidFill>
                <a:latin typeface="Calibri"/>
                <a:ea typeface="Calibri"/>
                <a:cs typeface="Calibri"/>
                <a:sym typeface="Calibri"/>
              </a:rPr>
              <a:t>Customer Involvement: </a:t>
            </a:r>
            <a:endParaRPr b="1">
              <a:solidFill>
                <a:srgbClr val="05050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50505"/>
              </a:buClr>
              <a:buSzPts val="1800"/>
              <a:buFont typeface="Calibri"/>
              <a:buChar char="●"/>
            </a:pPr>
            <a:r>
              <a:rPr lang="en">
                <a:solidFill>
                  <a:srgbClr val="050505"/>
                </a:solidFill>
                <a:latin typeface="Calibri"/>
                <a:ea typeface="Calibri"/>
                <a:cs typeface="Calibri"/>
                <a:sym typeface="Calibri"/>
              </a:rPr>
              <a:t>Involving customers in the repair process empowers them and gives them a sense of control.</a:t>
            </a:r>
            <a:endParaRPr>
              <a:solidFill>
                <a:srgbClr val="05050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800"/>
              <a:buFont typeface="Calibri"/>
              <a:buChar char="●"/>
            </a:pPr>
            <a:r>
              <a:rPr lang="en">
                <a:solidFill>
                  <a:srgbClr val="050505"/>
                </a:solidFill>
                <a:latin typeface="Calibri"/>
                <a:ea typeface="Calibri"/>
                <a:cs typeface="Calibri"/>
                <a:sym typeface="Calibri"/>
              </a:rPr>
              <a:t> Being able to track the status of the part delivery adds to the customer experience.</a:t>
            </a:r>
            <a:endParaRPr>
              <a:solidFill>
                <a:srgbClr val="05050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50505"/>
                </a:solidFill>
                <a:latin typeface="Calibri"/>
                <a:ea typeface="Calibri"/>
                <a:cs typeface="Calibri"/>
                <a:sym typeface="Calibri"/>
              </a:rPr>
              <a:t>Reduced Errors:</a:t>
            </a:r>
            <a:r>
              <a:rPr lang="en">
                <a:solidFill>
                  <a:srgbClr val="05050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rgbClr val="05050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50505"/>
              </a:buClr>
              <a:buSzPts val="1800"/>
              <a:buFont typeface="Calibri"/>
              <a:buChar char="●"/>
            </a:pPr>
            <a:r>
              <a:rPr lang="en">
                <a:solidFill>
                  <a:srgbClr val="050505"/>
                </a:solidFill>
                <a:latin typeface="Calibri"/>
                <a:ea typeface="Calibri"/>
                <a:cs typeface="Calibri"/>
                <a:sym typeface="Calibri"/>
              </a:rPr>
              <a:t>Ordering the part on-site minimizes the risk of errors or miscommunication that can occur when placing orders remotely. </a:t>
            </a:r>
            <a:endParaRPr>
              <a:solidFill>
                <a:srgbClr val="05050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800"/>
              <a:buFont typeface="Calibri"/>
              <a:buChar char="●"/>
            </a:pPr>
            <a:r>
              <a:rPr lang="en">
                <a:solidFill>
                  <a:srgbClr val="050505"/>
                </a:solidFill>
                <a:latin typeface="Calibri"/>
                <a:ea typeface="Calibri"/>
                <a:cs typeface="Calibri"/>
                <a:sym typeface="Calibri"/>
              </a:rPr>
              <a:t>This ensures that the correct part is ordered the first time, avoiding delays and additional service calls.</a:t>
            </a:r>
            <a:endParaRPr>
              <a:solidFill>
                <a:srgbClr val="05050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3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2" name="Google Shape;24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2775" y="955550"/>
            <a:ext cx="1123900" cy="11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9650" y="2660200"/>
            <a:ext cx="1123900" cy="11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/>
          <p:nvPr>
            <p:ph type="title"/>
          </p:nvPr>
        </p:nvSpPr>
        <p:spPr>
          <a:xfrm>
            <a:off x="311700" y="2406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How we attract Potential Users: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33"/>
          <p:cNvSpPr txBox="1"/>
          <p:nvPr>
            <p:ph idx="1" type="body"/>
          </p:nvPr>
        </p:nvSpPr>
        <p:spPr>
          <a:xfrm>
            <a:off x="311700" y="919675"/>
            <a:ext cx="8004900" cy="3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libri"/>
              <a:buAutoNum type="arabicPeriod"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Expanded Service Coverage with Flexible Pricing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Our platform offers services in all locations, ensuring accessibility no matter where you are.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Introducing a unique fee structure: while basic services are available everywhere, for locations beyond our immediate reach, a nominal service fee may apply, ensuring quality service even in remote areas.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By providing services in all locations, we bridge the gap between urban and rural areas, offering convenience to customers regardless of their geographical location.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0550" y="47150"/>
            <a:ext cx="3405499" cy="152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4"/>
          <p:cNvSpPr txBox="1"/>
          <p:nvPr>
            <p:ph type="title"/>
          </p:nvPr>
        </p:nvSpPr>
        <p:spPr>
          <a:xfrm>
            <a:off x="311700" y="2406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How we attract Potential Users: (Contd..)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34"/>
          <p:cNvSpPr txBox="1"/>
          <p:nvPr>
            <p:ph idx="1" type="body"/>
          </p:nvPr>
        </p:nvSpPr>
        <p:spPr>
          <a:xfrm>
            <a:off x="311700" y="1007625"/>
            <a:ext cx="6008400" cy="32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2.	Exclusive Offers and Discounts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Our platform offers special deals and savings, ensuring consistent value for our users.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Regardless of the occasion, our platform provides discounts as part of our commitment to enhancing user experience.</a:t>
            </a:r>
            <a:endParaRPr sz="1900">
              <a:solidFill>
                <a:srgbClr val="0D0D0D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3675" y="368350"/>
            <a:ext cx="3283500" cy="32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5"/>
          <p:cNvSpPr txBox="1"/>
          <p:nvPr>
            <p:ph type="title"/>
          </p:nvPr>
        </p:nvSpPr>
        <p:spPr>
          <a:xfrm>
            <a:off x="311700" y="2406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How we attract Potential Users: (Contd..)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35"/>
          <p:cNvSpPr txBox="1"/>
          <p:nvPr>
            <p:ph idx="1" type="body"/>
          </p:nvPr>
        </p:nvSpPr>
        <p:spPr>
          <a:xfrm>
            <a:off x="311700" y="1007625"/>
            <a:ext cx="5682000" cy="35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3.	Transparent Pricing for Every Service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Every item, service, and service provider's price is clearly displayed on our platform, empowering you to make informed decisions.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With the option to purchase directly on our website, you have full control over your expenses and can budget effectively for your needs.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Google Shape;26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6025" y="1002013"/>
            <a:ext cx="4275950" cy="315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"/>
          <p:cNvSpPr txBox="1"/>
          <p:nvPr>
            <p:ph type="title"/>
          </p:nvPr>
        </p:nvSpPr>
        <p:spPr>
          <a:xfrm>
            <a:off x="205875" y="124250"/>
            <a:ext cx="6009300" cy="5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00">
                <a:latin typeface="Calibri"/>
                <a:ea typeface="Calibri"/>
                <a:cs typeface="Calibri"/>
                <a:sym typeface="Calibri"/>
              </a:rPr>
              <a:t>What the System may look like: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36"/>
          <p:cNvSpPr txBox="1"/>
          <p:nvPr>
            <p:ph idx="1" type="body"/>
          </p:nvPr>
        </p:nvSpPr>
        <p:spPr>
          <a:xfrm>
            <a:off x="5918975" y="519650"/>
            <a:ext cx="1473900" cy="5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Home Page:</a:t>
            </a:r>
            <a:endParaRPr b="1"/>
          </a:p>
        </p:txBody>
      </p:sp>
      <p:pic>
        <p:nvPicPr>
          <p:cNvPr id="274" name="Google Shape;274;p36"/>
          <p:cNvPicPr preferRelativeResize="0"/>
          <p:nvPr/>
        </p:nvPicPr>
        <p:blipFill rotWithShape="1">
          <a:blip r:embed="rId3">
            <a:alphaModFix/>
          </a:blip>
          <a:srcRect b="-2380" l="0" r="0" t="2380"/>
          <a:stretch/>
        </p:blipFill>
        <p:spPr>
          <a:xfrm>
            <a:off x="279975" y="941938"/>
            <a:ext cx="5192774" cy="339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6"/>
          <p:cNvSpPr txBox="1"/>
          <p:nvPr/>
        </p:nvSpPr>
        <p:spPr>
          <a:xfrm>
            <a:off x="5528250" y="1095475"/>
            <a:ext cx="3390600" cy="28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This will be the first page the user will be seeing once the website opens. 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This page will display some important information such as the Navigation Bar, Banners,Customer Ratings , Support, Contact Information etc..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3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 txBox="1"/>
          <p:nvPr>
            <p:ph type="title"/>
          </p:nvPr>
        </p:nvSpPr>
        <p:spPr>
          <a:xfrm>
            <a:off x="174475" y="156000"/>
            <a:ext cx="21303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00">
                <a:latin typeface="Calibri"/>
                <a:ea typeface="Calibri"/>
                <a:cs typeface="Calibri"/>
                <a:sym typeface="Calibri"/>
              </a:rPr>
              <a:t>Services Page: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37"/>
          <p:cNvSpPr txBox="1"/>
          <p:nvPr>
            <p:ph idx="1" type="body"/>
          </p:nvPr>
        </p:nvSpPr>
        <p:spPr>
          <a:xfrm>
            <a:off x="5045525" y="447600"/>
            <a:ext cx="39636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The services tab shows us all the categories available, through which users can filter their search. 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Some of the categories are electronic, electrical, appliance repair, Plumbing services, etc..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The User must login to see what each service has got in detail.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4" name="Google Shape;28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47300"/>
            <a:ext cx="4893125" cy="3196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8"/>
          <p:cNvSpPr txBox="1"/>
          <p:nvPr>
            <p:ph type="title"/>
          </p:nvPr>
        </p:nvSpPr>
        <p:spPr>
          <a:xfrm>
            <a:off x="64000" y="19600"/>
            <a:ext cx="7805400" cy="5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00">
                <a:latin typeface="Calibri"/>
                <a:ea typeface="Calibri"/>
                <a:cs typeface="Calibri"/>
                <a:sym typeface="Calibri"/>
              </a:rPr>
              <a:t>Finding Professionals with Location: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0" name="Google Shape;290;p38"/>
          <p:cNvPicPr preferRelativeResize="0"/>
          <p:nvPr/>
        </p:nvPicPr>
        <p:blipFill rotWithShape="1">
          <a:blip r:embed="rId3">
            <a:alphaModFix/>
          </a:blip>
          <a:srcRect b="35166" l="0" r="0" t="5759"/>
          <a:stretch/>
        </p:blipFill>
        <p:spPr>
          <a:xfrm>
            <a:off x="804328" y="676325"/>
            <a:ext cx="7208301" cy="245342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8"/>
          <p:cNvSpPr txBox="1"/>
          <p:nvPr>
            <p:ph idx="1" type="body"/>
          </p:nvPr>
        </p:nvSpPr>
        <p:spPr>
          <a:xfrm>
            <a:off x="628425" y="2939650"/>
            <a:ext cx="70827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Users can enter a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Zip Code of their location and locate Professionals and their expertise in wide range of  categories.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This helps users in getting a general idea of how many professionals and services are available in their locality.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3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9"/>
          <p:cNvSpPr txBox="1"/>
          <p:nvPr>
            <p:ph type="title"/>
          </p:nvPr>
        </p:nvSpPr>
        <p:spPr>
          <a:xfrm>
            <a:off x="227050" y="134825"/>
            <a:ext cx="26142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00">
                <a:latin typeface="Calibri"/>
                <a:ea typeface="Calibri"/>
                <a:cs typeface="Calibri"/>
                <a:sym typeface="Calibri"/>
              </a:rPr>
              <a:t>Account Page: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9"/>
          <p:cNvSpPr txBox="1"/>
          <p:nvPr>
            <p:ph idx="1" type="body"/>
          </p:nvPr>
        </p:nvSpPr>
        <p:spPr>
          <a:xfrm>
            <a:off x="998675" y="3075600"/>
            <a:ext cx="5656800" cy="19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702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65"/>
              <a:buFont typeface="Calibri"/>
              <a:buChar char="●"/>
            </a:pPr>
            <a:r>
              <a:rPr lang="en" sz="1865">
                <a:latin typeface="Calibri"/>
                <a:ea typeface="Calibri"/>
                <a:cs typeface="Calibri"/>
                <a:sym typeface="Calibri"/>
              </a:rPr>
              <a:t>Logged In Users will be able to access their account by clicking on the Account tab.</a:t>
            </a:r>
            <a:endParaRPr sz="1865">
              <a:latin typeface="Calibri"/>
              <a:ea typeface="Calibri"/>
              <a:cs typeface="Calibri"/>
              <a:sym typeface="Calibri"/>
            </a:endParaRPr>
          </a:p>
          <a:p>
            <a:pPr indent="-34702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65"/>
              <a:buFont typeface="Calibri"/>
              <a:buChar char="●"/>
            </a:pPr>
            <a:r>
              <a:rPr lang="en" sz="1865">
                <a:latin typeface="Calibri"/>
                <a:ea typeface="Calibri"/>
                <a:cs typeface="Calibri"/>
                <a:sym typeface="Calibri"/>
              </a:rPr>
              <a:t>This will display Profile information such as Name, Email, Contact Information etc.. </a:t>
            </a:r>
            <a:endParaRPr sz="1865">
              <a:latin typeface="Calibri"/>
              <a:ea typeface="Calibri"/>
              <a:cs typeface="Calibri"/>
              <a:sym typeface="Calibri"/>
            </a:endParaRPr>
          </a:p>
          <a:p>
            <a:pPr indent="-34702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65"/>
              <a:buFont typeface="Calibri"/>
              <a:buChar char="●"/>
            </a:pPr>
            <a:r>
              <a:rPr lang="en" sz="1865">
                <a:latin typeface="Calibri"/>
                <a:ea typeface="Calibri"/>
                <a:cs typeface="Calibri"/>
                <a:sym typeface="Calibri"/>
              </a:rPr>
              <a:t>User will be able to track status of Ordered parts. </a:t>
            </a:r>
            <a:endParaRPr sz="1865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0" name="Google Shape;300;p39"/>
          <p:cNvPicPr preferRelativeResize="0"/>
          <p:nvPr/>
        </p:nvPicPr>
        <p:blipFill rotWithShape="1">
          <a:blip r:embed="rId3">
            <a:alphaModFix/>
          </a:blip>
          <a:srcRect b="28931" l="0" r="0" t="0"/>
          <a:stretch/>
        </p:blipFill>
        <p:spPr>
          <a:xfrm>
            <a:off x="1201650" y="667325"/>
            <a:ext cx="5362351" cy="248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/>
          <p:cNvSpPr txBox="1"/>
          <p:nvPr>
            <p:ph type="title"/>
          </p:nvPr>
        </p:nvSpPr>
        <p:spPr>
          <a:xfrm>
            <a:off x="311700" y="188600"/>
            <a:ext cx="37869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00">
                <a:latin typeface="Calibri"/>
                <a:ea typeface="Calibri"/>
                <a:cs typeface="Calibri"/>
                <a:sym typeface="Calibri"/>
              </a:rPr>
              <a:t>Register Page: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p40"/>
          <p:cNvPicPr preferRelativeResize="0"/>
          <p:nvPr/>
        </p:nvPicPr>
        <p:blipFill rotWithShape="1">
          <a:blip r:embed="rId3">
            <a:alphaModFix/>
          </a:blip>
          <a:srcRect b="0" l="0" r="0" t="9412"/>
          <a:stretch/>
        </p:blipFill>
        <p:spPr>
          <a:xfrm>
            <a:off x="0" y="796400"/>
            <a:ext cx="5392098" cy="3024849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0"/>
          <p:cNvSpPr txBox="1"/>
          <p:nvPr>
            <p:ph idx="1" type="body"/>
          </p:nvPr>
        </p:nvSpPr>
        <p:spPr>
          <a:xfrm>
            <a:off x="4927925" y="532050"/>
            <a:ext cx="4116000" cy="32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The registration window asks the User to input their Full name, Email ID,Address, 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zip code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, contact number and set a new Password.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 Once the registration is complete, they can login with their credentials (email ID and password)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4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1"/>
          <p:cNvSpPr txBox="1"/>
          <p:nvPr>
            <p:ph type="title"/>
          </p:nvPr>
        </p:nvSpPr>
        <p:spPr>
          <a:xfrm>
            <a:off x="311700" y="188600"/>
            <a:ext cx="37869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Login</a:t>
            </a:r>
            <a:r>
              <a:rPr b="1" lang="en" sz="3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Page:</a:t>
            </a:r>
            <a:endParaRPr b="1" sz="30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Google Shape;314;p41"/>
          <p:cNvPicPr preferRelativeResize="0"/>
          <p:nvPr/>
        </p:nvPicPr>
        <p:blipFill rotWithShape="1">
          <a:blip r:embed="rId3">
            <a:alphaModFix/>
          </a:blip>
          <a:srcRect b="0" l="22410" r="22526" t="0"/>
          <a:stretch/>
        </p:blipFill>
        <p:spPr>
          <a:xfrm>
            <a:off x="564975" y="796400"/>
            <a:ext cx="2837827" cy="2825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1"/>
          <p:cNvSpPr txBox="1"/>
          <p:nvPr>
            <p:ph idx="1" type="body"/>
          </p:nvPr>
        </p:nvSpPr>
        <p:spPr>
          <a:xfrm>
            <a:off x="3563625" y="796400"/>
            <a:ext cx="5167500" cy="29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The login page is where only the registered users with the app can enter their username or email Id to login.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 If the user is new, they can click on Register to fill up their details and register their account.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4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311700" y="258350"/>
            <a:ext cx="16107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Pros-Cons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311700" y="866150"/>
            <a:ext cx="8520600" cy="35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en" sz="1920">
                <a:latin typeface="Calibri"/>
                <a:ea typeface="Calibri"/>
                <a:cs typeface="Calibri"/>
                <a:sym typeface="Calibri"/>
              </a:rPr>
              <a:t>1. Windows 10 or higher</a:t>
            </a:r>
            <a:endParaRPr b="1" sz="1920">
              <a:latin typeface="Calibri"/>
              <a:ea typeface="Calibri"/>
              <a:cs typeface="Calibri"/>
              <a:sym typeface="Calibri"/>
            </a:endParaRPr>
          </a:p>
          <a:p>
            <a:pPr indent="-350519" lvl="0" marL="9144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920"/>
              <a:buFont typeface="Calibri"/>
              <a:buChar char="●"/>
            </a:pPr>
            <a:r>
              <a:rPr lang="en" sz="1920">
                <a:latin typeface="Calibri"/>
                <a:ea typeface="Calibri"/>
                <a:cs typeface="Calibri"/>
                <a:sym typeface="Calibri"/>
              </a:rPr>
              <a:t>Pros: Wide compatibility, extensive software support.</a:t>
            </a:r>
            <a:endParaRPr sz="1920">
              <a:latin typeface="Calibri"/>
              <a:ea typeface="Calibri"/>
              <a:cs typeface="Calibri"/>
              <a:sym typeface="Calibri"/>
            </a:endParaRPr>
          </a:p>
          <a:p>
            <a:pPr indent="-350519" lvl="0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920"/>
              <a:buFont typeface="Calibri"/>
              <a:buChar char="●"/>
            </a:pPr>
            <a:r>
              <a:rPr lang="en" sz="1920">
                <a:latin typeface="Calibri"/>
                <a:ea typeface="Calibri"/>
                <a:cs typeface="Calibri"/>
                <a:sym typeface="Calibri"/>
              </a:rPr>
              <a:t>Cons: Security vulnerabilities,requires new generation processor with high memory.</a:t>
            </a:r>
            <a:endParaRPr sz="192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b="1" lang="en" sz="1920">
                <a:latin typeface="Calibri"/>
                <a:ea typeface="Calibri"/>
                <a:cs typeface="Calibri"/>
                <a:sym typeface="Calibri"/>
              </a:rPr>
              <a:t>2. Frontend (HTML, CSS, React JS, Bootstrap)</a:t>
            </a:r>
            <a:endParaRPr b="1" sz="1920">
              <a:latin typeface="Calibri"/>
              <a:ea typeface="Calibri"/>
              <a:cs typeface="Calibri"/>
              <a:sym typeface="Calibri"/>
            </a:endParaRPr>
          </a:p>
          <a:p>
            <a:pPr indent="-350519" lvl="0" marL="9144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920"/>
              <a:buFont typeface="Calibri"/>
              <a:buChar char="●"/>
            </a:pPr>
            <a:r>
              <a:rPr lang="en" sz="1920">
                <a:latin typeface="Calibri"/>
                <a:ea typeface="Calibri"/>
                <a:cs typeface="Calibri"/>
                <a:sym typeface="Calibri"/>
              </a:rPr>
              <a:t>Pros: Versatile for creating interactive and responsive web interfaces.</a:t>
            </a:r>
            <a:endParaRPr sz="1920">
              <a:latin typeface="Calibri"/>
              <a:ea typeface="Calibri"/>
              <a:cs typeface="Calibri"/>
              <a:sym typeface="Calibri"/>
            </a:endParaRPr>
          </a:p>
          <a:p>
            <a:pPr indent="-350519" lvl="0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920"/>
              <a:buFont typeface="Calibri"/>
              <a:buChar char="●"/>
            </a:pPr>
            <a:r>
              <a:rPr lang="en" sz="1920">
                <a:latin typeface="Calibri"/>
                <a:ea typeface="Calibri"/>
                <a:cs typeface="Calibri"/>
                <a:sym typeface="Calibri"/>
              </a:rPr>
              <a:t>Cons: Can be complex to maintain for larger projects, browser compatibility issues.</a:t>
            </a:r>
            <a:endParaRPr sz="192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r>
              <a:t/>
            </a:r>
            <a:endParaRPr sz="192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2"/>
          <p:cNvSpPr txBox="1"/>
          <p:nvPr>
            <p:ph idx="4294967295" type="title"/>
          </p:nvPr>
        </p:nvSpPr>
        <p:spPr>
          <a:xfrm>
            <a:off x="252525" y="0"/>
            <a:ext cx="3546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Team Responsibilities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22" name="Google Shape;322;p42"/>
          <p:cNvGraphicFramePr/>
          <p:nvPr/>
        </p:nvGraphicFramePr>
        <p:xfrm>
          <a:off x="419600" y="61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{4229A166-7549-46C9-938B-12036D1ED0E9}</a:tableStyleId>
              </a:tblPr>
              <a:tblGrid>
                <a:gridCol w="3579275"/>
                <a:gridCol w="4880900"/>
              </a:tblGrid>
              <a:tr h="398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rgbClr val="05050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Iteration 1 (Completed)</a:t>
                      </a:r>
                      <a:endParaRPr b="1" sz="1700">
                        <a:solidFill>
                          <a:srgbClr val="050505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5050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5050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5050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5050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rgbClr val="05050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Iteration 2 (Projected)</a:t>
                      </a:r>
                      <a:endParaRPr b="1" sz="1700">
                        <a:solidFill>
                          <a:srgbClr val="050505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5050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5050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5050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5050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1258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Divya Podila</a:t>
                      </a: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-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alibri"/>
                        <a:buChar char="●"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Wireframe &amp; UI Designing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alibri"/>
                        <a:buChar char="●"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Presentation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alibri"/>
                        <a:buChar char="●"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Requirements modeling.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5050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5050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5050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5050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Divya Podila</a:t>
                      </a: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-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alibri"/>
                        <a:buChar char="●"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 design and develop the User Interface of the platform..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alibri"/>
                        <a:buChar char="●"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 work on optimizing the  performance of the frontend code for faster loading times and smooth interaction.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5050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5050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5050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5050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11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Sai Prakash</a:t>
                      </a: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-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alibri"/>
                        <a:buChar char="●"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Team Name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alibri"/>
                        <a:buChar char="●"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Presentation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alibri"/>
                        <a:buChar char="●"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Ideas of Improvement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alibri"/>
                        <a:buChar char="●"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Requirement Elicitation.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5050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5050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5050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5050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Sai Prakash</a:t>
                      </a: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-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alibri"/>
                        <a:buChar char="●"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 design and develop the User Interface of the platform.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alibri"/>
                        <a:buChar char="●"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API request handling services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5050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5050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5050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5050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11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Srinivas Makkena</a:t>
                      </a: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-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alibri"/>
                        <a:buChar char="●"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Project idea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alibri"/>
                        <a:buChar char="●"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Logo,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alibri"/>
                        <a:buChar char="●"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Presentation,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alibri"/>
                        <a:buChar char="●"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Analyzing requirements.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5050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5050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5050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5050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Srinivas Makkena</a:t>
                      </a: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-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alibri"/>
                        <a:buChar char="●"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 d</a:t>
                      </a: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evelop the backend logic and functionality of the platform using Python and Django framework along with </a:t>
                      </a: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integration</a:t>
                      </a: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of </a:t>
                      </a: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postgreSQL</a:t>
                      </a: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5050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5050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5050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5050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23" name="Google Shape;323;p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324" name="Google Shape;32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2548" y="-59900"/>
            <a:ext cx="1061455" cy="96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3"/>
          <p:cNvSpPr txBox="1"/>
          <p:nvPr>
            <p:ph type="title"/>
          </p:nvPr>
        </p:nvSpPr>
        <p:spPr>
          <a:xfrm>
            <a:off x="311700" y="410000"/>
            <a:ext cx="1808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4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libri"/>
              <a:buAutoNum type="arabicPeriod"/>
            </a:pPr>
            <a:r>
              <a:rPr lang="en" sz="1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https://miro.com/app/dashboard/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libri"/>
              <a:buAutoNum type="arabicPeriod"/>
            </a:pPr>
            <a:r>
              <a:rPr lang="en" sz="1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https://www.urbancompany.com/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libri"/>
              <a:buAutoNum type="arabicPeriod"/>
            </a:pPr>
            <a:r>
              <a:rPr lang="en" sz="1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https://www.taskrabbit.com/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libri"/>
              <a:buAutoNum type="arabicPeriod"/>
            </a:pPr>
            <a:r>
              <a:rPr lang="en" sz="1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https://www.thumbtack.com/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libri"/>
              <a:buAutoNum type="arabicPeriod"/>
            </a:pPr>
            <a:r>
              <a:rPr lang="en" sz="1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https://www.bacancytechnology.com/blog/best-frontend-framework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4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750" y="366262"/>
            <a:ext cx="8076026" cy="4246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680000" dist="28575">
              <a:srgbClr val="000000">
                <a:alpha val="50000"/>
              </a:srgbClr>
            </a:outerShdw>
          </a:effectLst>
        </p:spPr>
      </p:pic>
      <p:sp>
        <p:nvSpPr>
          <p:cNvPr id="337" name="Google Shape;337;p4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311700" y="2583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Pros-Cons (Contd..)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311700" y="10416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5"/>
              <a:buFont typeface="Arial"/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3. Backend (Python with Django)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91440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Pros: Rapid development, robust framework with extensive built-in features.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9144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Cons: Steeper learning curve for beginners, may face performance issues with high traffic.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4. Database (PostgreSQL)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Pros: Powerful SQL features, supports advanced data types and features.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Cons: May require more resources compared to lighter databases, complex setup for beginners.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311700" y="343550"/>
            <a:ext cx="4834500" cy="4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00">
                <a:latin typeface="Calibri"/>
                <a:ea typeface="Calibri"/>
                <a:cs typeface="Calibri"/>
                <a:sym typeface="Calibri"/>
              </a:rPr>
              <a:t>Pros-Cons (Contd..)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311700" y="106742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5. UI/UX Designing (Miro)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914400" rtl="0" algn="l">
              <a:spcBef>
                <a:spcPts val="120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Pros: Collaborative design environment, diverse toolkit.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Cons: Limited prototyping capabilities compared to specialized tools, may not suit complex design requirements.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6. Version Control (Git)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914400" rtl="0" algn="l">
              <a:spcBef>
                <a:spcPts val="120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Pros: Distributed version control, robust branching and merging capabilities.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Cons: Potential for conflicts	and merge issues.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title"/>
          </p:nvPr>
        </p:nvSpPr>
        <p:spPr>
          <a:xfrm>
            <a:off x="311700" y="410000"/>
            <a:ext cx="47925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Calibri"/>
                <a:ea typeface="Calibri"/>
                <a:cs typeface="Calibri"/>
                <a:sym typeface="Calibri"/>
              </a:rPr>
              <a:t>QuickLocalFix Repair Services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050505"/>
                </a:solidFill>
                <a:latin typeface="Calibri"/>
                <a:ea typeface="Calibri"/>
                <a:cs typeface="Calibri"/>
                <a:sym typeface="Calibri"/>
              </a:rPr>
              <a:t>Our website offers ultimate home repair services and  moving home appliances to new homes. </a:t>
            </a:r>
            <a:endParaRPr sz="2000">
              <a:solidFill>
                <a:srgbClr val="05050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05050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050505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050505"/>
                </a:solidFill>
                <a:latin typeface="Calibri"/>
                <a:ea typeface="Calibri"/>
                <a:cs typeface="Calibri"/>
                <a:sym typeface="Calibri"/>
              </a:rPr>
              <a:t>With a focus on efficient repairs, parts ordering, and seamless appliance relocation, our platform ensures </a:t>
            </a:r>
            <a:r>
              <a:rPr lang="en" sz="2000">
                <a:solidFill>
                  <a:srgbClr val="050505"/>
                </a:solidFill>
                <a:latin typeface="Calibri"/>
                <a:ea typeface="Calibri"/>
                <a:cs typeface="Calibri"/>
                <a:sym typeface="Calibri"/>
              </a:rPr>
              <a:t>transparency between</a:t>
            </a:r>
            <a:r>
              <a:rPr lang="en" sz="2000">
                <a:solidFill>
                  <a:srgbClr val="050505"/>
                </a:solidFill>
                <a:latin typeface="Calibri"/>
                <a:ea typeface="Calibri"/>
                <a:cs typeface="Calibri"/>
                <a:sym typeface="Calibri"/>
              </a:rPr>
              <a:t> the Customer and the Professional at every step.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1275" y="308063"/>
            <a:ext cx="1567150" cy="81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311700" y="3222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Similar Systems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86100" y="1017800"/>
            <a:ext cx="35517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Urban Company: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">
              <a:latin typeface="Calibri"/>
              <a:ea typeface="Calibri"/>
              <a:cs typeface="Calibri"/>
              <a:sym typeface="Calibri"/>
            </a:endParaRPr>
          </a:p>
          <a:p>
            <a:pPr indent="-339725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50"/>
              <a:buFont typeface="Calibri"/>
              <a:buChar char="●"/>
            </a:pPr>
            <a:r>
              <a:rPr lang="en" sz="1750">
                <a:latin typeface="Calibri"/>
                <a:ea typeface="Calibri"/>
                <a:cs typeface="Calibri"/>
                <a:sym typeface="Calibri"/>
              </a:rPr>
              <a:t>Largest home services platform in India, the UAE, Australia, Singapore and the KSA.</a:t>
            </a:r>
            <a:endParaRPr sz="175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">
              <a:latin typeface="Calibri"/>
              <a:ea typeface="Calibri"/>
              <a:cs typeface="Calibri"/>
              <a:sym typeface="Calibri"/>
            </a:endParaRPr>
          </a:p>
          <a:p>
            <a:pPr indent="-339725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50"/>
              <a:buFont typeface="Calibri"/>
              <a:buChar char="●"/>
            </a:pPr>
            <a:r>
              <a:rPr lang="en" sz="1750">
                <a:latin typeface="Calibri"/>
                <a:ea typeface="Calibri"/>
                <a:cs typeface="Calibri"/>
                <a:sym typeface="Calibri"/>
              </a:rPr>
              <a:t>The platform helps customers book reliable home services – from beauty services to massage therapy, appliance repair to plumbing etc.</a:t>
            </a:r>
            <a:endParaRPr sz="175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50505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50">
              <a:solidFill>
                <a:srgbClr val="050505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19"/>
          <p:cNvPicPr preferRelativeResize="0"/>
          <p:nvPr/>
        </p:nvPicPr>
        <p:blipFill rotWithShape="1">
          <a:blip r:embed="rId3">
            <a:alphaModFix/>
          </a:blip>
          <a:srcRect b="5517" l="0" r="0" t="9332"/>
          <a:stretch/>
        </p:blipFill>
        <p:spPr>
          <a:xfrm>
            <a:off x="3693575" y="867675"/>
            <a:ext cx="5346048" cy="25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0"/>
          <p:cNvPicPr preferRelativeResize="0"/>
          <p:nvPr/>
        </p:nvPicPr>
        <p:blipFill rotWithShape="1">
          <a:blip r:embed="rId3">
            <a:alphaModFix/>
          </a:blip>
          <a:srcRect b="-1957" l="0" r="-1957" t="0"/>
          <a:stretch/>
        </p:blipFill>
        <p:spPr>
          <a:xfrm>
            <a:off x="767450" y="515475"/>
            <a:ext cx="3804550" cy="432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2750" y="515475"/>
            <a:ext cx="3883826" cy="322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 txBox="1"/>
          <p:nvPr/>
        </p:nvSpPr>
        <p:spPr>
          <a:xfrm>
            <a:off x="180225" y="116800"/>
            <a:ext cx="293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Urban Company (contd..)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idx="1" type="body"/>
          </p:nvPr>
        </p:nvSpPr>
        <p:spPr>
          <a:xfrm>
            <a:off x="4724525" y="960250"/>
            <a:ext cx="4200000" cy="29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Price breakdown is not very clear.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These costs are estimated but the labour may charge higher incase an additional servicing / maintenance needed.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Part ordering not 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available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Basic tools like nails,screws, napkins are expected to be provided by the customer.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p21"/>
          <p:cNvPicPr preferRelativeResize="0"/>
          <p:nvPr/>
        </p:nvPicPr>
        <p:blipFill rotWithShape="1">
          <a:blip r:embed="rId3">
            <a:alphaModFix/>
          </a:blip>
          <a:srcRect b="0" l="-93" r="87096" t="0"/>
          <a:stretch/>
        </p:blipFill>
        <p:spPr>
          <a:xfrm>
            <a:off x="281475" y="852125"/>
            <a:ext cx="1288199" cy="275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1"/>
          <p:cNvSpPr txBox="1"/>
          <p:nvPr>
            <p:ph type="title"/>
          </p:nvPr>
        </p:nvSpPr>
        <p:spPr>
          <a:xfrm>
            <a:off x="125350" y="99400"/>
            <a:ext cx="5448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00">
                <a:latin typeface="Calibri"/>
                <a:ea typeface="Calibri"/>
                <a:cs typeface="Calibri"/>
                <a:sym typeface="Calibri"/>
              </a:rPr>
              <a:t>Price Chart (Urban Company):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p21"/>
          <p:cNvPicPr preferRelativeResize="0"/>
          <p:nvPr/>
        </p:nvPicPr>
        <p:blipFill rotWithShape="1">
          <a:blip r:embed="rId4">
            <a:alphaModFix/>
          </a:blip>
          <a:srcRect b="0" l="18652" r="0" t="0"/>
          <a:stretch/>
        </p:blipFill>
        <p:spPr>
          <a:xfrm>
            <a:off x="1524000" y="852150"/>
            <a:ext cx="3123426" cy="275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21"/>
          <p:cNvSpPr txBox="1"/>
          <p:nvPr/>
        </p:nvSpPr>
        <p:spPr>
          <a:xfrm>
            <a:off x="344225" y="864850"/>
            <a:ext cx="4380300" cy="27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